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16779-DDB0-4DD4-AA94-BC8F72697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4B6487-F2B0-4CE9-A4A9-5173FFCCE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0B1DB-A84C-4EB6-9C8F-2F7C97BA7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8B94B-B9BB-403A-B463-CBC638E4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3F79C-3ECC-4BD1-A41B-C99563E38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59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841BD-AFCD-4932-B6F6-618D550CD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7A86DF-79FE-431F-9C6F-649F1A8D2B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54A25-30B2-4364-B78E-54FD8B053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6E86C-6D16-4520-B24B-D8A3F5E65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C88E5-6AC7-49D7-828F-47710EC94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20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ECC346-A7AB-492B-8A48-BB30AE2FE4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A804FC-264A-434D-952C-18F16DCA7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C60ED-84B9-4111-BAE1-73DC4B9D3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DF9D4-23B8-435C-9C58-EFCDF7DA2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2B1F0-16CD-41C5-B47C-87852EDD2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429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746D2-03B2-4017-AA99-0A1F9549C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C6BAF-6997-428D-988F-19A8B3669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BC242-5DF2-44B2-BCB9-574AAE899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6F5C6-4160-4F1C-AABF-F7BC162EE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4AE20-88C0-4AAC-A8DA-4B9377251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21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25C59-EF33-450B-A7C1-6745C1DE2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1F24A-5E9D-465C-9067-EC2084054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5A9A6-2D91-41FE-A99D-D3FEF9A84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50006-3243-430E-981D-87146171D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13B77-133F-452A-A2A7-64E0029DA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4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60291-2737-4832-AD15-EABDB1A7C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7FB14-88B6-4BF2-8092-08E6C55CC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B8702E-F9AE-4165-BF0E-3C8EE75A8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4DD11E-3489-4DEC-ADE5-DCB8EBD23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0E0C4F-226E-4620-83D1-3C86EF235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6105A-AD9B-4D64-A43B-EAA6A0ECC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0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2F4D9-BFAB-494B-8C9D-D713E2532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031B8-AB82-4602-96B1-D012992B7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651E4F-DAEF-477B-A199-66A263DE5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4DA494-9010-4E66-9171-F7D4E6219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F6BE1E-33C7-483A-8923-D1BB9061BB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976161-5041-48A0-A0AB-A93DBF4AC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4875ED-333A-4853-8696-8234DA8B3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BF1BD5-6BF2-4258-8F41-35B2B587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52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6787A-14FC-4CCA-8FD2-E593C41E8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E9D2B1-131A-4456-B8DD-278115CBE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841037-568E-4AA6-8E19-32B486243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3C071-3F22-457D-AC8C-849D2ADF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36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0DCA23-B26A-4374-8EC8-230EC74C1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3E9903-D86D-413F-ACCF-56C53FA07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C9097-D369-476A-88DE-9FC9E0680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91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50105-15BF-422B-B792-657EFBF13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A0438-1060-456A-9637-A0599BC95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49B323-E770-425B-89E2-82E7F5B5F3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52267-4801-4262-AB70-3BB89FCC0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8F080-9A9F-4BD0-9675-41D43B276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304E9-13B6-4567-8EA1-2FF30CF21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34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FF68F-A54F-4BEE-AABF-1377B4617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F8DBE2-9D66-4C24-810B-B5B7703FFE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D79297-9784-47F6-8B85-2A6DF63765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FB1330-C6C0-4A5A-9A3A-C4E2F897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1FF1D-35BB-4803-875D-FB2569B7A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2D1B4-D6CD-4614-9D2E-8C6EB1F43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146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83655F-71ED-42B2-84BB-4FA158AA8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284B27-F315-4FA3-84D7-FBDE6344D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B282D-8C1A-4E15-9B39-7FD899F587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2A980-0348-41B9-B76D-5638C1EB8FE1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C5DD3-367C-448C-B535-0105A5FB00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AAC44-6AF5-40FF-844F-9093C50FAE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62A79-6222-4B33-B1AF-BD2A54C1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29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39C891-7E52-4BC3-B83B-BCDA3E22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80808"/>
                </a:solidFill>
              </a:rPr>
              <a:t>Augi Bold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E6A26B-1BD5-44C3-BD59-818251B29A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080808"/>
                </a:solidFill>
              </a:rPr>
              <a:t>Stroke Prediction Data </a:t>
            </a:r>
            <a:br>
              <a:rPr lang="en-US" sz="3600" dirty="0">
                <a:solidFill>
                  <a:srgbClr val="080808"/>
                </a:solidFill>
              </a:rPr>
            </a:br>
            <a:r>
              <a:rPr lang="en-US" sz="3600" dirty="0">
                <a:solidFill>
                  <a:srgbClr val="080808"/>
                </a:solidFill>
              </a:rPr>
              <a:t>EDA Project 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54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B712A-A039-401A-A3A5-084569821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Stroke Prediction Dataset</a:t>
            </a:r>
            <a:br>
              <a:rPr lang="en-US" dirty="0"/>
            </a:br>
            <a:r>
              <a:rPr lang="en-US" sz="1600" dirty="0"/>
              <a:t>https://www.kaggle.com/fedesoriano/stroke-prediction-dataset.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C9554E9-8D40-4EC9-8AA1-54202E4435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54433" y="1897403"/>
            <a:ext cx="4400955" cy="4506572"/>
          </a:xfrm>
        </p:spPr>
        <p:txBody>
          <a:bodyPr>
            <a:noAutofit/>
          </a:bodyPr>
          <a:lstStyle/>
          <a:p>
            <a:endParaRPr lang="en-US" sz="1600" dirty="0"/>
          </a:p>
          <a:p>
            <a:r>
              <a:rPr lang="en-US" sz="1600" dirty="0"/>
              <a:t>Stroke is the 5th leading cause of death and disability in the United States (American Heart Association)</a:t>
            </a:r>
          </a:p>
          <a:p>
            <a:r>
              <a:rPr lang="en-US" sz="1600" dirty="0"/>
              <a:t> Every 40 seconds in the US, someone experiences a stroke and every 4 minutes, someone dies from it according to the CDC.</a:t>
            </a:r>
          </a:p>
          <a:p>
            <a:r>
              <a:rPr lang="en-US" sz="1600" dirty="0"/>
              <a:t> A recent figure of stroke-related cost almost reached $46 billion.  </a:t>
            </a:r>
          </a:p>
          <a:p>
            <a:r>
              <a:rPr lang="en-US" sz="1600" dirty="0"/>
              <a:t>Through this project, I explored which factors are the leading drivers for stroke to bring awareness to individuals and lay the basic analysis for future work in building a predictive model using Machine Learning which would be beneficial to hospitals and insurance companies in estimating risk and pricing.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3D602AC-7AE0-4C65-A331-90A17B640D7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836612" y="2175839"/>
            <a:ext cx="5963168" cy="3949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38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Chart&#10;&#10;Description automatically generated with medium confidence">
            <a:extLst>
              <a:ext uri="{FF2B5EF4-FFF2-40B4-BE49-F238E27FC236}">
                <a16:creationId xmlns:a16="http://schemas.microsoft.com/office/drawing/2014/main" id="{669636B7-4936-4B3F-88DC-CF15AAB53D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592" y="643467"/>
            <a:ext cx="7444816" cy="5571065"/>
          </a:xfrm>
          <a:prstGeom prst="rect">
            <a:avLst/>
          </a:prstGeom>
          <a:ln>
            <a:noFill/>
          </a:ln>
        </p:spPr>
      </p:pic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AD2B3-816E-43C0-9851-8317D7ED4E28}"/>
              </a:ext>
            </a:extLst>
          </p:cNvPr>
          <p:cNvSpPr txBox="1"/>
          <p:nvPr/>
        </p:nvSpPr>
        <p:spPr>
          <a:xfrm>
            <a:off x="609070" y="4361175"/>
            <a:ext cx="29337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Dataset: </a:t>
            </a:r>
          </a:p>
          <a:p>
            <a:endParaRPr lang="en-US" dirty="0"/>
          </a:p>
          <a:p>
            <a:r>
              <a:rPr lang="en-US" dirty="0"/>
              <a:t>5110 x 12 attributes</a:t>
            </a:r>
          </a:p>
          <a:p>
            <a:endParaRPr lang="en-US" dirty="0"/>
          </a:p>
          <a:p>
            <a:r>
              <a:rPr lang="en-US" dirty="0"/>
              <a:t>- 3 numeric &amp; continuous</a:t>
            </a:r>
          </a:p>
          <a:p>
            <a:r>
              <a:rPr lang="en-US" dirty="0"/>
              <a:t>- 7 categorical attributes  </a:t>
            </a:r>
          </a:p>
        </p:txBody>
      </p:sp>
    </p:spTree>
    <p:extLst>
      <p:ext uri="{BB962C8B-B14F-4D97-AF65-F5344CB8AC3E}">
        <p14:creationId xmlns:p14="http://schemas.microsoft.com/office/powerpoint/2010/main" val="1256549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BE8E3185-E2F7-44DE-96C2-E8338A81A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6234" y="643467"/>
            <a:ext cx="811953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460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3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Freeform: Shape 3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Chart, line chart, histogram&#10;&#10;Description automatically generated">
            <a:extLst>
              <a:ext uri="{FF2B5EF4-FFF2-40B4-BE49-F238E27FC236}">
                <a16:creationId xmlns:a16="http://schemas.microsoft.com/office/drawing/2014/main" id="{643193CB-573F-4709-BE0D-F4203F9FC4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279" y="643467"/>
            <a:ext cx="7803442" cy="5571065"/>
          </a:xfrm>
          <a:prstGeom prst="rect">
            <a:avLst/>
          </a:prstGeom>
          <a:ln>
            <a:noFill/>
          </a:ln>
        </p:spPr>
      </p:pic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55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7D69E2-02FF-47E4-A578-A4CD969F59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6234" y="643467"/>
            <a:ext cx="811953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19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4EADF47-1684-4557-A64B-27797CFFA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categorical features attributed to Age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F4DEDC-ADE8-415B-A685-C2604D1B5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2911" y="2091668"/>
            <a:ext cx="2505075" cy="26574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A157C5-1D00-4D93-A71E-6C4C833BA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238" y="3835400"/>
            <a:ext cx="2505075" cy="26574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54761FE-7479-440B-826D-1A2DC8CE4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944" y="2091668"/>
            <a:ext cx="2277240" cy="242905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A132B8-13E6-43C2-A6A4-9BCE2F0FF8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1836" y="4693104"/>
            <a:ext cx="2034716" cy="13564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F79C95-AC32-4E93-9DC3-11557EFF25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92102" y="1863158"/>
            <a:ext cx="2031733" cy="26574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C4C3F15-7674-4B3C-97CF-CA4B1AA382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27099" y="4520634"/>
            <a:ext cx="2270957" cy="203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82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51F832-DDD6-4802-AC4E-5C67D7D9B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3962061" cy="4516360"/>
          </a:xfrm>
        </p:spPr>
        <p:txBody>
          <a:bodyPr anchor="t">
            <a:normAutofit/>
          </a:bodyPr>
          <a:lstStyle/>
          <a:p>
            <a:r>
              <a:rPr lang="en-US" sz="3600" dirty="0"/>
              <a:t>Learnings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8684-26D4-45A9-A533-80A76510D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3100" y="1698170"/>
            <a:ext cx="8335433" cy="4516361"/>
          </a:xfrm>
        </p:spPr>
        <p:txBody>
          <a:bodyPr>
            <a:normAutofit/>
          </a:bodyPr>
          <a:lstStyle/>
          <a:p>
            <a:endParaRPr lang="en-US" sz="1400" b="0" i="0" dirty="0">
              <a:effectLst/>
              <a:latin typeface="Helvetica Neue"/>
            </a:endParaRPr>
          </a:p>
          <a:p>
            <a:r>
              <a:rPr lang="en-US" sz="1400" b="0" i="0" dirty="0">
                <a:effectLst/>
                <a:latin typeface="Helvetica Neue"/>
              </a:rPr>
              <a:t>Age is a strong driving factor for Stroke risk and was the strongest attribute in this dataset. </a:t>
            </a:r>
          </a:p>
          <a:p>
            <a:r>
              <a:rPr lang="en-US" sz="1400" b="0" i="0" dirty="0">
                <a:effectLst/>
                <a:latin typeface="Helvetica Neue"/>
              </a:rPr>
              <a:t>Contrary to my assumption, BMI &amp; </a:t>
            </a:r>
            <a:r>
              <a:rPr lang="en-US" sz="1400" dirty="0">
                <a:latin typeface="Helvetica Neue"/>
              </a:rPr>
              <a:t>Blood sugar were </a:t>
            </a:r>
            <a:r>
              <a:rPr lang="en-US" sz="1400" b="0" i="0" dirty="0">
                <a:effectLst/>
                <a:latin typeface="Helvetica Neue"/>
              </a:rPr>
              <a:t>not correlated to risk of Stroke. This came as a surprise as BMI is used to diagnose obesity which is linked to other risks.  </a:t>
            </a:r>
          </a:p>
          <a:p>
            <a:r>
              <a:rPr lang="en-US" sz="1400" b="0" i="0" dirty="0">
                <a:effectLst/>
                <a:latin typeface="Helvetica Neue"/>
              </a:rPr>
              <a:t>However, as seen from data there was association between </a:t>
            </a:r>
            <a:r>
              <a:rPr lang="en-US" sz="1400" dirty="0">
                <a:latin typeface="Helvetica Neue"/>
              </a:rPr>
              <a:t>a third of all strokes to people who had a blood sugar level that was in the d</a:t>
            </a:r>
            <a:r>
              <a:rPr lang="en-US" sz="1400" b="0" i="0" dirty="0">
                <a:effectLst/>
                <a:latin typeface="Helvetica Neue"/>
              </a:rPr>
              <a:t>iabetic category. So</a:t>
            </a:r>
            <a:r>
              <a:rPr lang="en-US" sz="1400" dirty="0">
                <a:latin typeface="Helvetica Neue"/>
              </a:rPr>
              <a:t> </a:t>
            </a:r>
            <a:r>
              <a:rPr lang="en-US" sz="1400" b="0" i="0" dirty="0">
                <a:effectLst/>
                <a:latin typeface="Helvetica Neue"/>
              </a:rPr>
              <a:t>diabetes is a risk for stroke because it raises the risk by 1.5 times.</a:t>
            </a:r>
          </a:p>
          <a:p>
            <a:r>
              <a:rPr lang="en-US" sz="1400" b="0" i="0" dirty="0">
                <a:effectLst/>
                <a:latin typeface="Helvetica Neue"/>
              </a:rPr>
              <a:t>Sometimes what seems to be a correlation on the surface isn't. For example, attributes like Hypertension, </a:t>
            </a:r>
            <a:r>
              <a:rPr lang="en-US" sz="1400" b="0" i="0" dirty="0" err="1">
                <a:effectLst/>
                <a:latin typeface="Helvetica Neue"/>
              </a:rPr>
              <a:t>ever_married</a:t>
            </a:r>
            <a:r>
              <a:rPr lang="en-US" sz="1400" b="0" i="0" dirty="0">
                <a:effectLst/>
                <a:latin typeface="Helvetica Neue"/>
              </a:rPr>
              <a:t> and </a:t>
            </a:r>
            <a:r>
              <a:rPr lang="en-US" sz="1400" b="0" i="0" dirty="0" err="1">
                <a:effectLst/>
                <a:latin typeface="Helvetica Neue"/>
              </a:rPr>
              <a:t>smoking_status</a:t>
            </a:r>
            <a:r>
              <a:rPr lang="en-US" sz="1400" b="0" i="0" dirty="0">
                <a:effectLst/>
                <a:latin typeface="Helvetica Neue"/>
              </a:rPr>
              <a:t> all upon further analysis, ended up pointing to age rather than being correlated to risk of stroke. </a:t>
            </a:r>
          </a:p>
          <a:p>
            <a:r>
              <a:rPr lang="en-US" sz="1400" dirty="0">
                <a:latin typeface="Helvetica Neue"/>
              </a:rPr>
              <a:t>In data cleaning, w</a:t>
            </a:r>
            <a:r>
              <a:rPr lang="en-US" sz="1400" b="0" i="0" dirty="0">
                <a:effectLst/>
                <a:latin typeface="Helvetica Neue"/>
              </a:rPr>
              <a:t>hen dealing with null values, it's good to check what impact they may have in the target feature before removing them. </a:t>
            </a:r>
          </a:p>
          <a:p>
            <a:r>
              <a:rPr lang="en-US" sz="1400" b="0" i="0" dirty="0">
                <a:effectLst/>
                <a:latin typeface="Helvetica Neue"/>
              </a:rPr>
              <a:t>For future and if I had more time, I would learn how to build predictive models using Machine Learning so I can extract value in a business context for hospitals and insurance companies in estimating risk and pricing.  </a:t>
            </a:r>
          </a:p>
          <a:p>
            <a:endParaRPr lang="en-US" sz="1400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89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874B6F-C902-4167-BB87-05EFDD897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816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368</Words>
  <Application>Microsoft Office PowerPoint</Application>
  <PresentationFormat>Widescreen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Helvetica Neue</vt:lpstr>
      <vt:lpstr>Office Theme</vt:lpstr>
      <vt:lpstr>Stroke Prediction Data  EDA Project </vt:lpstr>
      <vt:lpstr>Stroke Prediction Dataset https://www.kaggle.com/fedesoriano/stroke-prediction-dataset.</vt:lpstr>
      <vt:lpstr>PowerPoint Presentation</vt:lpstr>
      <vt:lpstr>PowerPoint Presentation</vt:lpstr>
      <vt:lpstr>PowerPoint Presentation</vt:lpstr>
      <vt:lpstr>PowerPoint Presentation</vt:lpstr>
      <vt:lpstr>Many categorical features attributed to Age</vt:lpstr>
      <vt:lpstr>Learnings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Stroke Prediction Data  EDA Project</dc:title>
  <dc:creator>Augi Bold</dc:creator>
  <cp:lastModifiedBy>Augi Bold</cp:lastModifiedBy>
  <cp:revision>21</cp:revision>
  <dcterms:created xsi:type="dcterms:W3CDTF">2021-05-24T02:03:19Z</dcterms:created>
  <dcterms:modified xsi:type="dcterms:W3CDTF">2021-05-24T03:36:41Z</dcterms:modified>
</cp:coreProperties>
</file>

<file path=docProps/thumbnail.jpeg>
</file>